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70" r:id="rId13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BE83-E0CD-4F01-A73B-0467717518B1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A4F8-D07D-421F-B745-36CA679AF8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13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4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7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80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2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98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46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1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7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25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5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47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55A2-DDFB-41F5-80D8-74EF179B60AD}" type="datetimeFigureOut">
              <a:rPr lang="fi-FI" smtClean="0"/>
              <a:t>19.5.2016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83B1-4978-4D08-A49D-8ED3ADFC8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0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fi-FI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00B0F0"/>
                </a:solidFill>
              </a:rPr>
              <a:t>	</a:t>
            </a:r>
            <a:r>
              <a:rPr lang="fi-FI" b="1" dirty="0" smtClean="0">
                <a:solidFill>
                  <a:srgbClr val="00B0F0"/>
                </a:solidFill>
              </a:rPr>
              <a:t>Diaesitys työterveyshuollon esimiesten 	vertaisfoorumipilottiin</a:t>
            </a:r>
          </a:p>
          <a:p>
            <a:pPr marL="0" indent="0">
              <a:buNone/>
            </a:pPr>
            <a:endParaRPr lang="fi-F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i-FI" dirty="0" smtClean="0"/>
              <a:t>	Toisesta diasta alkaa esitys vertaistuesta.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Voit lisätä tähän alkuun omaa tekstiäsi.</a:t>
            </a:r>
          </a:p>
        </p:txBody>
      </p:sp>
    </p:spTree>
    <p:extLst>
      <p:ext uri="{BB962C8B-B14F-4D97-AF65-F5344CB8AC3E}">
        <p14:creationId xmlns:p14="http://schemas.microsoft.com/office/powerpoint/2010/main" val="9706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Tärkeätä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b="1" dirty="0" smtClean="0">
                <a:solidFill>
                  <a:srgbClr val="00B0F0"/>
                </a:solidFill>
              </a:rPr>
              <a:t>Luottamuksellisuus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	Tasa-arvoisuus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	Kunnioitus, turvallisuus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	Johdon tuki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	Kokemus siitä, että olen ryhmälle tärkeä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rgbClr val="00B0F0"/>
                </a:solidFill>
              </a:rPr>
              <a:t>	Turvallinen paikka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59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15875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marL="15875" indent="0">
              <a:buNone/>
            </a:pP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“</a:t>
            </a:r>
            <a:r>
              <a:rPr lang="en-US" b="1" dirty="0" err="1" smtClean="0">
                <a:solidFill>
                  <a:srgbClr val="92D050"/>
                </a:solidFill>
              </a:rPr>
              <a:t>Vertaistoiminta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kannattaa</a:t>
            </a:r>
            <a:r>
              <a:rPr lang="en-US" b="1" dirty="0" smtClean="0">
                <a:solidFill>
                  <a:srgbClr val="92D050"/>
                </a:solidFill>
              </a:rPr>
              <a:t>”</a:t>
            </a:r>
          </a:p>
          <a:p>
            <a:pPr marL="15875" indent="0">
              <a:buNone/>
            </a:pPr>
            <a:endParaRPr lang="en-US" dirty="0"/>
          </a:p>
          <a:p>
            <a:pPr marL="15875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Yhdessä</a:t>
            </a:r>
            <a:r>
              <a:rPr lang="en-US" dirty="0" smtClean="0"/>
              <a:t> </a:t>
            </a:r>
            <a:r>
              <a:rPr lang="en-US" dirty="0" err="1" smtClean="0"/>
              <a:t>tehdään</a:t>
            </a:r>
            <a:r>
              <a:rPr lang="en-US" dirty="0" smtClean="0"/>
              <a:t> </a:t>
            </a:r>
            <a:r>
              <a:rPr lang="en-US" dirty="0" err="1" smtClean="0"/>
              <a:t>tulosta</a:t>
            </a:r>
            <a:r>
              <a:rPr lang="en-US" dirty="0" smtClean="0"/>
              <a:t> </a:t>
            </a:r>
          </a:p>
          <a:p>
            <a:pPr marL="15875" indent="0">
              <a:buNone/>
            </a:pPr>
            <a:r>
              <a:rPr lang="en-US" dirty="0"/>
              <a:t>	</a:t>
            </a:r>
            <a:r>
              <a:rPr lang="en-US" dirty="0" err="1" smtClean="0"/>
              <a:t>toisiamme</a:t>
            </a:r>
            <a:r>
              <a:rPr lang="en-US" dirty="0" smtClean="0"/>
              <a:t> </a:t>
            </a:r>
            <a:r>
              <a:rPr lang="en-US" dirty="0" err="1" smtClean="0"/>
              <a:t>kannatellen</a:t>
            </a:r>
            <a:endParaRPr lang="en-US" dirty="0" smtClean="0"/>
          </a:p>
          <a:p>
            <a:pPr marL="473075" indent="-457200">
              <a:buFont typeface="Arial" charset="0"/>
              <a:buChar char="•"/>
            </a:pPr>
            <a:endParaRPr lang="en-US" dirty="0" smtClean="0"/>
          </a:p>
          <a:p>
            <a:pPr marL="15875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	Maan päällä on vain yksi todellinen onni, 	eläminen myös muita kuin itseään varten.</a:t>
            </a:r>
          </a:p>
          <a:p>
            <a:pPr marL="415925" lvl="1" indent="0">
              <a:buNone/>
            </a:pPr>
            <a:r>
              <a:rPr lang="fi-FI" sz="1600" dirty="0" smtClean="0">
                <a:solidFill>
                  <a:srgbClr val="FF0000"/>
                </a:solidFill>
              </a:rPr>
              <a:t>	Leo Tolstoi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66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15875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marL="15875" indent="0">
              <a:buNone/>
            </a:pP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err="1" smtClean="0">
                <a:solidFill>
                  <a:srgbClr val="92D050"/>
                </a:solidFill>
              </a:rPr>
              <a:t>Omat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loppusanat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esimisfoorumille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399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Esimiesten vertaistuki </a:t>
            </a:r>
            <a:br>
              <a:rPr lang="fi-FI" dirty="0" smtClean="0"/>
            </a:br>
            <a:r>
              <a:rPr lang="fi-FI" sz="2000" dirty="0" smtClean="0"/>
              <a:t>Tapio Myllymaa, SAMK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  </a:t>
            </a:r>
          </a:p>
        </p:txBody>
      </p:sp>
      <p:pic>
        <p:nvPicPr>
          <p:cNvPr id="4" name="Kuva 3" descr="samk_vari_virallinen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4362166"/>
            <a:ext cx="936104" cy="52260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98361"/>
            <a:ext cx="533400" cy="486410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2166"/>
            <a:ext cx="723900" cy="484505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b="29580"/>
          <a:stretch/>
        </p:blipFill>
        <p:spPr>
          <a:xfrm>
            <a:off x="5580112" y="4175148"/>
            <a:ext cx="1228725" cy="7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577483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</a:t>
            </a:r>
            <a:r>
              <a:rPr lang="fi-FI" dirty="0"/>
              <a:t>	</a:t>
            </a:r>
            <a:r>
              <a:rPr lang="fi-FI" b="1" dirty="0" smtClean="0">
                <a:solidFill>
                  <a:srgbClr val="00B0F0"/>
                </a:solidFill>
              </a:rPr>
              <a:t>VERTAISTUKI</a:t>
            </a:r>
            <a:r>
              <a:rPr lang="fi-FI" dirty="0" smtClean="0"/>
              <a:t> toteutuu aina </a:t>
            </a:r>
            <a:r>
              <a:rPr lang="fi-FI" b="1" dirty="0" smtClean="0">
                <a:solidFill>
                  <a:srgbClr val="92D050"/>
                </a:solidFill>
              </a:rPr>
              <a:t>vastavuoroisena</a:t>
            </a:r>
            <a:endParaRPr lang="fi-FI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Siinä vaihdetaan kokemuksia sellaisten 	ihmisten kesken, jotka kokeneet tai kokevat 	elämässään </a:t>
            </a:r>
            <a:r>
              <a:rPr lang="fi-FI" b="1" dirty="0" smtClean="0">
                <a:solidFill>
                  <a:srgbClr val="00B0F0"/>
                </a:solidFill>
              </a:rPr>
              <a:t>samankaltaisia prosesseja</a:t>
            </a:r>
            <a:r>
              <a:rPr lang="fi-FI" dirty="0" smtClean="0"/>
              <a:t>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Osallistujat tuntevat omasta kokemuksestaan 	</a:t>
            </a:r>
            <a:r>
              <a:rPr lang="fi-FI" b="1" dirty="0" smtClean="0">
                <a:solidFill>
                  <a:srgbClr val="92D050"/>
                </a:solidFill>
              </a:rPr>
              <a:t>jotain</a:t>
            </a:r>
            <a:r>
              <a:rPr lang="fi-FI" dirty="0" smtClean="0"/>
              <a:t> toisen kokemuksista ja tunteista.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10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b="1" dirty="0" smtClean="0">
                <a:solidFill>
                  <a:srgbClr val="92D050"/>
                </a:solidFill>
              </a:rPr>
              <a:t>Vertaistuki ryhmässä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Kyse </a:t>
            </a:r>
            <a:r>
              <a:rPr lang="fi-FI" b="1" dirty="0" smtClean="0">
                <a:solidFill>
                  <a:srgbClr val="00B0F0"/>
                </a:solidFill>
              </a:rPr>
              <a:t>vertaisten merkityksestä 	</a:t>
            </a:r>
            <a:r>
              <a:rPr lang="fi-FI" dirty="0" smtClean="0"/>
              <a:t>hyvinvoinnin luomisessa ja selviytymisessä</a:t>
            </a:r>
          </a:p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Kiireisessä elämänrytmissä </a:t>
            </a:r>
            <a:r>
              <a:rPr lang="fi-FI" b="1" dirty="0" smtClean="0">
                <a:solidFill>
                  <a:srgbClr val="92D050"/>
                </a:solidFill>
              </a:rPr>
              <a:t>hetki ”yhdessä 	tässä ja nyt”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	</a:t>
            </a:r>
            <a:r>
              <a:rPr lang="fi-FI" b="1" dirty="0" smtClean="0">
                <a:solidFill>
                  <a:srgbClr val="00B0F0"/>
                </a:solidFill>
              </a:rPr>
              <a:t>Kokemustieto</a:t>
            </a:r>
            <a:r>
              <a:rPr lang="fi-FI" dirty="0" smtClean="0"/>
              <a:t> voimavarana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89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	</a:t>
            </a:r>
            <a:r>
              <a:rPr lang="fi-FI" b="1" dirty="0" smtClean="0">
                <a:solidFill>
                  <a:srgbClr val="92D050"/>
                </a:solidFill>
              </a:rPr>
              <a:t>Vertaisuuden voima esimiestyössä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	</a:t>
            </a:r>
            <a:r>
              <a:rPr lang="fi-FI" b="1" dirty="0" smtClean="0">
                <a:solidFill>
                  <a:srgbClr val="00B0F0"/>
                </a:solidFill>
              </a:rPr>
              <a:t>Halu hoitaa tehtävä hyvin ja tahto 	kehittyä esimiehenä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Monissa</a:t>
            </a:r>
            <a:r>
              <a:rPr lang="en-US" dirty="0" smtClean="0"/>
              <a:t> </a:t>
            </a:r>
            <a:r>
              <a:rPr lang="en-US" dirty="0" err="1" smtClean="0"/>
              <a:t>työhön</a:t>
            </a:r>
            <a:r>
              <a:rPr lang="en-US" dirty="0" smtClean="0"/>
              <a:t> </a:t>
            </a:r>
            <a:r>
              <a:rPr lang="en-US" dirty="0" err="1" smtClean="0"/>
              <a:t>liittyvissä</a:t>
            </a:r>
            <a:r>
              <a:rPr lang="en-US" dirty="0" smtClean="0"/>
              <a:t> </a:t>
            </a:r>
            <a:r>
              <a:rPr lang="en-US" dirty="0" err="1" smtClean="0"/>
              <a:t>tilanteissa</a:t>
            </a:r>
            <a:r>
              <a:rPr lang="en-US" dirty="0" smtClean="0"/>
              <a:t> 	</a:t>
            </a:r>
            <a:r>
              <a:rPr lang="en-US" dirty="0" err="1" smtClean="0"/>
              <a:t>hyödynnetään</a:t>
            </a:r>
            <a:r>
              <a:rPr lang="en-US" dirty="0" smtClean="0"/>
              <a:t> </a:t>
            </a:r>
            <a:r>
              <a:rPr lang="en-US" dirty="0" err="1" smtClean="0"/>
              <a:t>vertaistukea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Foorumix-hankkeen</a:t>
            </a:r>
            <a:r>
              <a:rPr lang="en-US" dirty="0" smtClean="0"/>
              <a:t> </a:t>
            </a:r>
            <a:r>
              <a:rPr lang="en-US" dirty="0" err="1" smtClean="0"/>
              <a:t>käsite</a:t>
            </a:r>
            <a:r>
              <a:rPr lang="en-US" dirty="0" smtClean="0"/>
              <a:t>  </a:t>
            </a:r>
            <a:r>
              <a:rPr lang="en-US" dirty="0" err="1" smtClean="0"/>
              <a:t>esimiesten</a:t>
            </a:r>
            <a:r>
              <a:rPr lang="en-US" dirty="0" smtClean="0"/>
              <a:t> 	</a:t>
            </a:r>
            <a:r>
              <a:rPr lang="en-US" dirty="0" err="1" smtClean="0"/>
              <a:t>vertaistukiryhmille</a:t>
            </a:r>
            <a:r>
              <a:rPr lang="en-US" dirty="0" smtClean="0"/>
              <a:t> on </a:t>
            </a:r>
            <a:r>
              <a:rPr lang="en-US" b="1" dirty="0" err="1" smtClean="0">
                <a:solidFill>
                  <a:srgbClr val="92D050"/>
                </a:solidFill>
              </a:rPr>
              <a:t>esimiesfoorumi</a:t>
            </a:r>
            <a:endParaRPr lang="en-US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2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dirty="0" smtClean="0"/>
              <a:t>	Lähtökohtia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b="1" dirty="0">
                <a:solidFill>
                  <a:srgbClr val="00B0F0"/>
                </a:solidFill>
              </a:rPr>
              <a:t>	</a:t>
            </a:r>
            <a:r>
              <a:rPr lang="fi-FI" b="1" dirty="0" smtClean="0">
                <a:solidFill>
                  <a:srgbClr val="00B0F0"/>
                </a:solidFill>
              </a:rPr>
              <a:t>Haasteellinen työ </a:t>
            </a:r>
            <a:r>
              <a:rPr lang="fi-FI" dirty="0" smtClean="0"/>
              <a:t>”puun ja kuoren välissä”</a:t>
            </a:r>
            <a:r>
              <a:rPr lang="fi-FI" sz="1200" b="1" dirty="0" smtClean="0"/>
              <a:t>	</a:t>
            </a:r>
            <a:endParaRPr lang="fi-FI" sz="1200" b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b="1" dirty="0" smtClean="0">
                <a:solidFill>
                  <a:srgbClr val="92D050"/>
                </a:solidFill>
              </a:rPr>
              <a:t>	Tärkeä rooli </a:t>
            </a:r>
            <a:r>
              <a:rPr lang="fi-FI" dirty="0" smtClean="0"/>
              <a:t>työyhteisön hyvinvoinnin 	luomisessa.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dirty="0"/>
              <a:t>	</a:t>
            </a:r>
            <a:r>
              <a:rPr lang="fi-FI" dirty="0" smtClean="0"/>
              <a:t>Esimiehet luovat turvallisuutta muutoksessa, 	ongelmien käsittelyssä, tekevät organisaation 	kulttuuria näkyväksi, jne.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Miten olet tullut esimieheksi?</a:t>
            </a:r>
          </a:p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Harva tulee esimieheksi määrätietoisen 	urasuunnittelun kautta. Joku ryhtyy 	sattumalta.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Joku on ehkä nähnyt sinussa olevat 	voimavarat tehtävään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23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</a:t>
            </a:r>
            <a:r>
              <a:rPr lang="fi-FI" dirty="0" smtClean="0"/>
              <a:t>Ryhmäläiset saavat paremmin omat 	</a:t>
            </a:r>
            <a:r>
              <a:rPr lang="fi-FI" b="1" dirty="0" smtClean="0">
                <a:solidFill>
                  <a:srgbClr val="00B0F0"/>
                </a:solidFill>
              </a:rPr>
              <a:t>voimavaransa</a:t>
            </a:r>
            <a:r>
              <a:rPr lang="fi-FI" dirty="0" smtClean="0"/>
              <a:t> käyttöön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 smtClean="0"/>
              <a:t> </a:t>
            </a:r>
            <a:r>
              <a:rPr lang="fi-FI" b="1" dirty="0"/>
              <a:t>	</a:t>
            </a:r>
            <a:r>
              <a:rPr lang="fi-FI" b="1" dirty="0" smtClean="0">
                <a:solidFill>
                  <a:srgbClr val="92D050"/>
                </a:solidFill>
              </a:rPr>
              <a:t>Ennaltaehkäisyä</a:t>
            </a:r>
            <a:r>
              <a:rPr lang="fi-FI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 smtClean="0"/>
              <a:t>	Tuottaa elämän </a:t>
            </a:r>
            <a:r>
              <a:rPr lang="fi-FI" b="1" dirty="0" smtClean="0">
                <a:solidFill>
                  <a:srgbClr val="00B0F0"/>
                </a:solidFill>
              </a:rPr>
              <a:t>laatua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</a:t>
            </a:r>
            <a:r>
              <a:rPr lang="fi-FI" dirty="0" smtClean="0"/>
              <a:t>Hyödyntää olemassa olevaa osaamista, 	</a:t>
            </a:r>
            <a:r>
              <a:rPr lang="fi-FI" b="1" dirty="0" smtClean="0">
                <a:solidFill>
                  <a:srgbClr val="92D050"/>
                </a:solidFill>
              </a:rPr>
              <a:t>kokemustietoa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</a:t>
            </a:r>
            <a:r>
              <a:rPr lang="fi-FI" dirty="0" smtClean="0"/>
              <a:t>Auttaa </a:t>
            </a:r>
            <a:r>
              <a:rPr lang="fi-FI" b="1" dirty="0">
                <a:solidFill>
                  <a:srgbClr val="00B0F0"/>
                </a:solidFill>
              </a:rPr>
              <a:t>jaksamaan</a:t>
            </a:r>
            <a:r>
              <a:rPr lang="fi-FI" dirty="0"/>
              <a:t> ja voimaan paremmin, 	</a:t>
            </a:r>
            <a:r>
              <a:rPr lang="fi-FI" dirty="0" err="1"/>
              <a:t>voimaannuttaa</a:t>
            </a:r>
            <a:endParaRPr lang="fi-FI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431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</a:t>
            </a:r>
            <a:r>
              <a:rPr lang="fi-FI" dirty="0" smtClean="0"/>
              <a:t>Auttaa saamaan </a:t>
            </a:r>
            <a:r>
              <a:rPr lang="fi-FI" b="1" dirty="0" smtClean="0">
                <a:solidFill>
                  <a:srgbClr val="92D050"/>
                </a:solidFill>
              </a:rPr>
              <a:t>oivalluksia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 smtClean="0"/>
              <a:t>	Voi </a:t>
            </a:r>
            <a:r>
              <a:rPr lang="fi-FI" b="1" dirty="0" smtClean="0">
                <a:solidFill>
                  <a:srgbClr val="00B0F0"/>
                </a:solidFill>
              </a:rPr>
              <a:t>vaihtaa tietoa ja kokemuksia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 smtClean="0"/>
              <a:t>	Lisää </a:t>
            </a:r>
            <a:r>
              <a:rPr lang="fi-FI" b="1" dirty="0" smtClean="0">
                <a:solidFill>
                  <a:srgbClr val="92D050"/>
                </a:solidFill>
              </a:rPr>
              <a:t>ammatillista itseluottamusta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 smtClean="0"/>
              <a:t>	Lisää </a:t>
            </a:r>
            <a:r>
              <a:rPr lang="fi-FI" b="1" dirty="0" smtClean="0">
                <a:solidFill>
                  <a:srgbClr val="00B0F0"/>
                </a:solidFill>
              </a:rPr>
              <a:t>osaamista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b="1" dirty="0" smtClean="0"/>
              <a:t>	</a:t>
            </a:r>
            <a:r>
              <a:rPr lang="fi-FI" b="1" dirty="0" smtClean="0">
                <a:solidFill>
                  <a:srgbClr val="92D050"/>
                </a:solidFill>
              </a:rPr>
              <a:t>Identiteetille</a:t>
            </a:r>
            <a:r>
              <a:rPr lang="fi-FI" dirty="0" smtClean="0"/>
              <a:t> </a:t>
            </a:r>
            <a:r>
              <a:rPr lang="fi-FI" dirty="0"/>
              <a:t>rakennuspuita.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dirty="0"/>
              <a:t>	Olen esimiehenä hyväksytty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b="1" dirty="0"/>
              <a:t>	</a:t>
            </a:r>
            <a:r>
              <a:rPr lang="fi-FI" b="1" dirty="0" smtClean="0">
                <a:solidFill>
                  <a:srgbClr val="00B0F0"/>
                </a:solidFill>
              </a:rPr>
              <a:t>Yhteisöllisyyttä</a:t>
            </a:r>
            <a:endParaRPr lang="fi-FI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b="1" dirty="0"/>
              <a:t>	</a:t>
            </a:r>
            <a:r>
              <a:rPr lang="fi-FI" b="1" dirty="0" smtClean="0">
                <a:solidFill>
                  <a:srgbClr val="92D050"/>
                </a:solidFill>
              </a:rPr>
              <a:t>Ystävyyttä</a:t>
            </a:r>
            <a:endParaRPr lang="fi-FI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fi-FI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82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Näytössä katseltava diaesitys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PowerPoint-esitys</vt:lpstr>
      <vt:lpstr>Esimiesten vertaistuki  Tapio Myllymaa, SAMK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Satakunnan ammattikorkeakoulu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Esimiesten vertaistuki  Tapio Myllymaa, SAMK</dc:title>
  <dc:creator>Kaarina Latostenmaa</dc:creator>
  <cp:lastModifiedBy>Inberg Niina</cp:lastModifiedBy>
  <cp:revision>27</cp:revision>
  <cp:lastPrinted>2016-05-17T11:22:58Z</cp:lastPrinted>
  <dcterms:created xsi:type="dcterms:W3CDTF">2016-05-17T10:50:43Z</dcterms:created>
  <dcterms:modified xsi:type="dcterms:W3CDTF">2016-05-19T05:41:54Z</dcterms:modified>
</cp:coreProperties>
</file>